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1089600" cx="40233600"/>
  <p:notesSz cx="6858000" cy="9144000"/>
  <p:embeddedFontLst>
    <p:embeddedFont>
      <p:font typeface="Roboto"/>
      <p:regular r:id="rId6"/>
      <p:bold r:id="rId7"/>
      <p:italic r:id="rId8"/>
      <p:boldItalic r:id="rId9"/>
    </p:embeddedFont>
    <p:embeddedFont>
      <p:font typeface="Oswald"/>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gMQyyMts1/RlixlvomCbb3Pob+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font" Target="fonts/Roboto-regular.fntdata"/><Relationship Id="rId7" Type="http://schemas.openxmlformats.org/officeDocument/2006/relationships/font" Target="fonts/Roboto-bold.fntdata"/><Relationship Id="rId8" Type="http://schemas.openxmlformats.org/officeDocument/2006/relationships/font" Target="fonts/Roboto-italic.fntdata"/><Relationship Id="rId11" Type="http://schemas.openxmlformats.org/officeDocument/2006/relationships/font" Target="fonts/Oswald-bold.fntdata"/><Relationship Id="rId10" Type="http://schemas.openxmlformats.org/officeDocument/2006/relationships/font" Target="fonts/Oswald-regular.fntdata"/><Relationship Id="rId1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3"/>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0253767" y="788459"/>
            <a:ext cx="19726066" cy="34701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2"/>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9956358" y="10491048"/>
            <a:ext cx="26346999"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354158" y="2067138"/>
            <a:ext cx="26346999" cy="255231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3"/>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766060" y="8276166"/>
            <a:ext cx="3470148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4"/>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745107" y="7750819"/>
            <a:ext cx="34701480" cy="129324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745107" y="20805572"/>
            <a:ext cx="34701480"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5"/>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766060" y="8276166"/>
            <a:ext cx="1709928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6"/>
          <p:cNvSpPr txBox="1"/>
          <p:nvPr>
            <p:ph idx="2" type="body"/>
          </p:nvPr>
        </p:nvSpPr>
        <p:spPr>
          <a:xfrm>
            <a:off x="20368260" y="8276166"/>
            <a:ext cx="1709928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6"/>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77130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7"/>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7"/>
          <p:cNvSpPr txBox="1"/>
          <p:nvPr>
            <p:ph idx="3" type="body"/>
          </p:nvPr>
        </p:nvSpPr>
        <p:spPr>
          <a:xfrm>
            <a:off x="20368262" y="7621272"/>
            <a:ext cx="17104520"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7"/>
          <p:cNvSpPr txBox="1"/>
          <p:nvPr>
            <p:ph idx="4" type="body"/>
          </p:nvPr>
        </p:nvSpPr>
        <p:spPr>
          <a:xfrm>
            <a:off x="20368262" y="11356340"/>
            <a:ext cx="17104520"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7"/>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7104520" y="4476333"/>
            <a:ext cx="20368260" cy="22093767"/>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0"/>
          <p:cNvSpPr txBox="1"/>
          <p:nvPr>
            <p:ph idx="2" type="body"/>
          </p:nvPr>
        </p:nvSpPr>
        <p:spPr>
          <a:xfrm>
            <a:off x="2771301" y="9326880"/>
            <a:ext cx="12976383" cy="172791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0"/>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104520" y="4476333"/>
            <a:ext cx="20368260" cy="22093767"/>
          </a:xfrm>
          <a:prstGeom prst="rect">
            <a:avLst/>
          </a:prstGeom>
          <a:noFill/>
          <a:ln>
            <a:noFill/>
          </a:ln>
        </p:spPr>
      </p:sp>
      <p:sp>
        <p:nvSpPr>
          <p:cNvPr id="64" name="Google Shape;64;p11"/>
          <p:cNvSpPr txBox="1"/>
          <p:nvPr>
            <p:ph idx="1" type="body"/>
          </p:nvPr>
        </p:nvSpPr>
        <p:spPr>
          <a:xfrm>
            <a:off x="2771301" y="9326880"/>
            <a:ext cx="12976383" cy="172791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1"/>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766060" y="8276166"/>
            <a:ext cx="34701480" cy="19726066"/>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5.png"/><Relationship Id="rId22" Type="http://schemas.openxmlformats.org/officeDocument/2006/relationships/image" Target="../media/image16.png"/><Relationship Id="rId21" Type="http://schemas.openxmlformats.org/officeDocument/2006/relationships/image" Target="../media/image4.png"/><Relationship Id="rId24" Type="http://schemas.openxmlformats.org/officeDocument/2006/relationships/image" Target="../media/image21.png"/><Relationship Id="rId2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17.png"/><Relationship Id="rId25" Type="http://schemas.openxmlformats.org/officeDocument/2006/relationships/image" Target="../media/image13.png"/><Relationship Id="rId28" Type="http://schemas.openxmlformats.org/officeDocument/2006/relationships/image" Target="../media/image15.png"/><Relationship Id="rId27"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9.png"/><Relationship Id="rId11" Type="http://schemas.openxmlformats.org/officeDocument/2006/relationships/image" Target="../media/image7.jpg"/><Relationship Id="rId10" Type="http://schemas.openxmlformats.org/officeDocument/2006/relationships/image" Target="../media/image12.jpg"/><Relationship Id="rId13" Type="http://schemas.openxmlformats.org/officeDocument/2006/relationships/image" Target="../media/image8.png"/><Relationship Id="rId12" Type="http://schemas.openxmlformats.org/officeDocument/2006/relationships/image" Target="../media/image18.png"/><Relationship Id="rId15" Type="http://schemas.openxmlformats.org/officeDocument/2006/relationships/image" Target="../media/image19.jpg"/><Relationship Id="rId14" Type="http://schemas.openxmlformats.org/officeDocument/2006/relationships/image" Target="../media/image10.jpg"/><Relationship Id="rId17" Type="http://schemas.openxmlformats.org/officeDocument/2006/relationships/image" Target="../media/image22.png"/><Relationship Id="rId16" Type="http://schemas.openxmlformats.org/officeDocument/2006/relationships/image" Target="../media/image11.png"/><Relationship Id="rId19" Type="http://schemas.openxmlformats.org/officeDocument/2006/relationships/image" Target="../media/image24.png"/><Relationship Id="rId1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3" name="Shape 83"/>
        <p:cNvGrpSpPr/>
        <p:nvPr/>
      </p:nvGrpSpPr>
      <p:grpSpPr>
        <a:xfrm>
          <a:off x="0" y="0"/>
          <a:ext cx="0" cy="0"/>
          <a:chOff x="0" y="0"/>
          <a:chExt cx="0" cy="0"/>
        </a:xfrm>
      </p:grpSpPr>
      <p:sp>
        <p:nvSpPr>
          <p:cNvPr id="84" name="Google Shape;84;p1"/>
          <p:cNvSpPr/>
          <p:nvPr/>
        </p:nvSpPr>
        <p:spPr>
          <a:xfrm>
            <a:off x="0" y="0"/>
            <a:ext cx="40233600" cy="6181200"/>
          </a:xfrm>
          <a:prstGeom prst="rect">
            <a:avLst/>
          </a:prstGeom>
          <a:solidFill>
            <a:srgbClr val="083566"/>
          </a:solidFill>
          <a:ln>
            <a:noFill/>
          </a:ln>
          <a:effectLst>
            <a:outerShdw blurRad="57150" rotWithShape="0" algn="bl" dir="5400000" dist="1905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739" u="none" cap="none" strike="noStrike">
              <a:solidFill>
                <a:schemeClr val="lt1"/>
              </a:solidFill>
              <a:latin typeface="Calibri"/>
              <a:ea typeface="Calibri"/>
              <a:cs typeface="Calibri"/>
              <a:sym typeface="Calibri"/>
            </a:endParaRPr>
          </a:p>
        </p:txBody>
      </p:sp>
      <p:sp>
        <p:nvSpPr>
          <p:cNvPr id="85" name="Google Shape;85;p1"/>
          <p:cNvSpPr txBox="1"/>
          <p:nvPr/>
        </p:nvSpPr>
        <p:spPr>
          <a:xfrm>
            <a:off x="5735600" y="-192925"/>
            <a:ext cx="28937700" cy="30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rPr b="1" lang="en-US" sz="9600">
                <a:solidFill>
                  <a:schemeClr val="lt1"/>
                </a:solidFill>
              </a:rPr>
              <a:t>Design and Construction Planning for a Residential Hybrid Photovoltaic System</a:t>
            </a:r>
            <a:endParaRPr sz="9600"/>
          </a:p>
        </p:txBody>
      </p:sp>
      <p:sp>
        <p:nvSpPr>
          <p:cNvPr id="86" name="Google Shape;86;p1"/>
          <p:cNvSpPr txBox="1"/>
          <p:nvPr/>
        </p:nvSpPr>
        <p:spPr>
          <a:xfrm>
            <a:off x="-2" y="5324413"/>
            <a:ext cx="40233600" cy="9234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5200">
                <a:solidFill>
                  <a:srgbClr val="FBCE20"/>
                </a:solidFill>
              </a:rPr>
              <a:t>Fall 2023</a:t>
            </a:r>
            <a:r>
              <a:rPr lang="en-US" sz="5200">
                <a:solidFill>
                  <a:srgbClr val="FBCE20"/>
                </a:solidFill>
                <a:latin typeface="Arial"/>
                <a:ea typeface="Arial"/>
                <a:cs typeface="Arial"/>
                <a:sym typeface="Arial"/>
              </a:rPr>
              <a:t> </a:t>
            </a:r>
            <a:r>
              <a:rPr lang="en-US" sz="5200">
                <a:solidFill>
                  <a:srgbClr val="FBCE20"/>
                </a:solidFill>
              </a:rPr>
              <a:t>Renewable Energy Project</a:t>
            </a:r>
            <a:r>
              <a:rPr lang="en-US" sz="5200">
                <a:solidFill>
                  <a:srgbClr val="FBCE20"/>
                </a:solidFill>
                <a:latin typeface="Arial"/>
                <a:ea typeface="Arial"/>
                <a:cs typeface="Arial"/>
                <a:sym typeface="Arial"/>
              </a:rPr>
              <a:t>, Northern Arizona University, Flagstaff, AZ 86011</a:t>
            </a:r>
            <a:endParaRPr sz="5200">
              <a:solidFill>
                <a:srgbClr val="FBCE20"/>
              </a:solidFill>
              <a:latin typeface="Oswald"/>
              <a:ea typeface="Oswald"/>
              <a:cs typeface="Oswald"/>
              <a:sym typeface="Oswald"/>
            </a:endParaRPr>
          </a:p>
        </p:txBody>
      </p:sp>
      <p:sp>
        <p:nvSpPr>
          <p:cNvPr id="87" name="Google Shape;87;p1"/>
          <p:cNvSpPr txBox="1"/>
          <p:nvPr/>
        </p:nvSpPr>
        <p:spPr>
          <a:xfrm>
            <a:off x="9374450" y="2854775"/>
            <a:ext cx="54150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BCE20"/>
                </a:solidFill>
              </a:rPr>
              <a:t>Michael Horn</a:t>
            </a:r>
            <a:endParaRPr sz="4800">
              <a:solidFill>
                <a:srgbClr val="FBCE20"/>
              </a:solidFill>
              <a:latin typeface="Arial"/>
              <a:ea typeface="Arial"/>
              <a:cs typeface="Arial"/>
              <a:sym typeface="Arial"/>
            </a:endParaRPr>
          </a:p>
          <a:p>
            <a:pPr indent="0" lvl="0" marL="0" marR="0" rtl="0" algn="ctr">
              <a:spcBef>
                <a:spcPts val="0"/>
              </a:spcBef>
              <a:spcAft>
                <a:spcPts val="0"/>
              </a:spcAft>
              <a:buNone/>
            </a:pPr>
            <a:r>
              <a:rPr lang="en-US" sz="4800">
                <a:solidFill>
                  <a:srgbClr val="FBCE20"/>
                </a:solidFill>
                <a:latin typeface="Arial"/>
                <a:ea typeface="Arial"/>
                <a:cs typeface="Arial"/>
                <a:sym typeface="Arial"/>
              </a:rPr>
              <a:t> </a:t>
            </a:r>
            <a:endParaRPr sz="4000"/>
          </a:p>
        </p:txBody>
      </p:sp>
      <p:sp>
        <p:nvSpPr>
          <p:cNvPr id="88" name="Google Shape;88;p1"/>
          <p:cNvSpPr txBox="1"/>
          <p:nvPr/>
        </p:nvSpPr>
        <p:spPr>
          <a:xfrm>
            <a:off x="983775" y="7393775"/>
            <a:ext cx="9157200" cy="9052500"/>
          </a:xfrm>
          <a:prstGeom prst="rect">
            <a:avLst/>
          </a:prstGeom>
          <a:solidFill>
            <a:schemeClr val="lt1"/>
          </a:solidFill>
          <a:ln>
            <a:noFill/>
          </a:ln>
        </p:spPr>
        <p:txBody>
          <a:bodyPr anchorCtr="0" anchor="ctr" bIns="83800" lIns="83800" spcFirstLastPara="1" rIns="83800" wrap="square" tIns="83800">
            <a:noAutofit/>
          </a:bodyPr>
          <a:lstStyle/>
          <a:p>
            <a:pPr indent="0" lvl="0" marL="0" rtl="0" algn="just">
              <a:lnSpc>
                <a:spcPct val="115000"/>
              </a:lnSpc>
              <a:spcBef>
                <a:spcPts val="0"/>
              </a:spcBef>
              <a:spcAft>
                <a:spcPts val="0"/>
              </a:spcAft>
              <a:buClr>
                <a:schemeClr val="dk1"/>
              </a:buClr>
              <a:buSzPts val="1100"/>
              <a:buFont typeface="Arial"/>
              <a:buNone/>
            </a:pPr>
            <a:r>
              <a:rPr lang="en-US" sz="3200">
                <a:solidFill>
                  <a:schemeClr val="dk1"/>
                </a:solidFill>
                <a:latin typeface="Roboto"/>
                <a:ea typeface="Roboto"/>
                <a:cs typeface="Roboto"/>
                <a:sym typeface="Roboto"/>
              </a:rPr>
              <a:t>The objective of the Renewable Energy Team is  to plan, design, and optimize  an 8.8 kW, 24-panel ground-mounted hybrid photovoltaic system for residential use in Camp Verde, Arizona. The design incorporates a 18.5 kWh battery storage system and hybrid inverter capable of off grid operation. This project aims to provide self sufficient power, ensure constant energy supply, and reduce design and implementation costs. The resulting design package includes a structural analysis with FEA, optimized energy model, electrical diagram, and permitting. Overall, the project demonstrates the feasibility of economically deploying a residential scale solar array while providing a clean energy adaptation to grid source energy.</a:t>
            </a:r>
            <a:endParaRPr sz="3200">
              <a:latin typeface="Roboto"/>
              <a:ea typeface="Roboto"/>
              <a:cs typeface="Roboto"/>
              <a:sym typeface="Roboto"/>
            </a:endParaRPr>
          </a:p>
        </p:txBody>
      </p:sp>
      <p:sp>
        <p:nvSpPr>
          <p:cNvPr id="89" name="Google Shape;89;p1"/>
          <p:cNvSpPr txBox="1"/>
          <p:nvPr/>
        </p:nvSpPr>
        <p:spPr>
          <a:xfrm>
            <a:off x="1029614" y="6356648"/>
            <a:ext cx="9033300" cy="9282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Abstract</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pic>
        <p:nvPicPr>
          <p:cNvPr id="90" name="Google Shape;90;p1"/>
          <p:cNvPicPr preferRelativeResize="0"/>
          <p:nvPr/>
        </p:nvPicPr>
        <p:blipFill rotWithShape="1">
          <a:blip r:embed="rId3">
            <a:alphaModFix/>
          </a:blip>
          <a:srcRect b="0" l="0" r="0" t="0"/>
          <a:stretch/>
        </p:blipFill>
        <p:spPr>
          <a:xfrm>
            <a:off x="1029622" y="353898"/>
            <a:ext cx="3326152" cy="3170229"/>
          </a:xfrm>
          <a:prstGeom prst="rect">
            <a:avLst/>
          </a:prstGeom>
          <a:noFill/>
          <a:ln>
            <a:noFill/>
          </a:ln>
        </p:spPr>
      </p:pic>
      <p:sp>
        <p:nvSpPr>
          <p:cNvPr id="91" name="Google Shape;91;p1"/>
          <p:cNvSpPr txBox="1"/>
          <p:nvPr/>
        </p:nvSpPr>
        <p:spPr>
          <a:xfrm>
            <a:off x="10557228" y="6303910"/>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Results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2" name="Google Shape;92;p1"/>
          <p:cNvSpPr txBox="1"/>
          <p:nvPr/>
        </p:nvSpPr>
        <p:spPr>
          <a:xfrm>
            <a:off x="25127202" y="17316136"/>
            <a:ext cx="9428700" cy="1033800"/>
          </a:xfrm>
          <a:prstGeom prst="rect">
            <a:avLst/>
          </a:prstGeom>
          <a:noFill/>
          <a:ln>
            <a:noFill/>
          </a:ln>
        </p:spPr>
        <p:txBody>
          <a:bodyPr anchorCtr="0" anchor="t" bIns="83800" lIns="83800" spcFirstLastPara="1" rIns="83800" wrap="square" tIns="83800">
            <a:noAutofit/>
          </a:bodyPr>
          <a:lstStyle/>
          <a:p>
            <a:pPr indent="0" lvl="0" marL="0" rtl="0" algn="l">
              <a:lnSpc>
                <a:spcPct val="115000"/>
              </a:lnSpc>
              <a:spcBef>
                <a:spcPts val="0"/>
              </a:spcBef>
              <a:spcAft>
                <a:spcPts val="0"/>
              </a:spcAft>
              <a:buNone/>
            </a:pPr>
            <a:r>
              <a:rPr b="1" lang="en-US" sz="5000">
                <a:solidFill>
                  <a:srgbClr val="003366"/>
                </a:solidFill>
                <a:latin typeface="Roboto"/>
                <a:ea typeface="Roboto"/>
                <a:cs typeface="Roboto"/>
                <a:sym typeface="Roboto"/>
              </a:rPr>
              <a:t>Testing and Analysis</a:t>
            </a:r>
            <a:endParaRPr sz="5000">
              <a:solidFill>
                <a:srgbClr val="003366"/>
              </a:solidFill>
              <a:latin typeface="Roboto"/>
              <a:ea typeface="Roboto"/>
              <a:cs typeface="Roboto"/>
              <a:sym typeface="Roboto"/>
            </a:endParaRPr>
          </a:p>
        </p:txBody>
      </p:sp>
      <p:sp>
        <p:nvSpPr>
          <p:cNvPr id="93" name="Google Shape;93;p1"/>
          <p:cNvSpPr txBox="1"/>
          <p:nvPr/>
        </p:nvSpPr>
        <p:spPr>
          <a:xfrm>
            <a:off x="25068425" y="13152087"/>
            <a:ext cx="14149500" cy="4136100"/>
          </a:xfrm>
          <a:prstGeom prst="rect">
            <a:avLst/>
          </a:prstGeom>
          <a:solidFill>
            <a:schemeClr val="lt1"/>
          </a:solidFill>
          <a:ln>
            <a:noFill/>
          </a:ln>
        </p:spPr>
        <p:txBody>
          <a:bodyPr anchorCtr="0" anchor="t" bIns="83800" lIns="83800" spcFirstLastPara="1" rIns="83800" wrap="square" tIns="83800">
            <a:noAutofit/>
          </a:bodyPr>
          <a:lstStyle/>
          <a:p>
            <a:pPr indent="-431800" lvl="0" marL="457200" rtl="0" algn="just">
              <a:lnSpc>
                <a:spcPct val="115000"/>
              </a:lnSpc>
              <a:spcBef>
                <a:spcPts val="0"/>
              </a:spcBef>
              <a:spcAft>
                <a:spcPts val="0"/>
              </a:spcAft>
              <a:buClr>
                <a:schemeClr val="dk1"/>
              </a:buClr>
              <a:buSzPts val="3200"/>
              <a:buChar char="•"/>
            </a:pPr>
            <a:r>
              <a:rPr lang="en-US" sz="3200">
                <a:solidFill>
                  <a:schemeClr val="dk1"/>
                </a:solidFill>
                <a:latin typeface="Roboto"/>
                <a:ea typeface="Roboto"/>
                <a:cs typeface="Roboto"/>
                <a:sym typeface="Roboto"/>
              </a:rPr>
              <a:t>The final design results in a 8.8 kW, 24-panel ground-mounted hybrid photovoltaic system optimized for residential use in Camp Verde, Arizona</a:t>
            </a:r>
            <a:endParaRPr sz="3200">
              <a:solidFill>
                <a:schemeClr val="dk1"/>
              </a:solidFill>
              <a:latin typeface="Roboto"/>
              <a:ea typeface="Roboto"/>
              <a:cs typeface="Roboto"/>
              <a:sym typeface="Roboto"/>
            </a:endParaRPr>
          </a:p>
          <a:p>
            <a:pPr indent="-431800" lvl="0" marL="457200" rtl="0" algn="just">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The design met all customer and engineering design requirements</a:t>
            </a:r>
            <a:endParaRPr sz="3200">
              <a:solidFill>
                <a:schemeClr val="dk1"/>
              </a:solidFill>
              <a:latin typeface="Roboto"/>
              <a:ea typeface="Roboto"/>
              <a:cs typeface="Roboto"/>
              <a:sym typeface="Roboto"/>
            </a:endParaRPr>
          </a:p>
          <a:p>
            <a:pPr indent="-431800" lvl="0" marL="457200" marR="0" rtl="0" algn="just">
              <a:lnSpc>
                <a:spcPct val="115000"/>
              </a:lnSpc>
              <a:spcBef>
                <a:spcPts val="0"/>
              </a:spcBef>
              <a:spcAft>
                <a:spcPts val="0"/>
              </a:spcAft>
              <a:buClr>
                <a:schemeClr val="dk1"/>
              </a:buClr>
              <a:buSzPts val="3200"/>
              <a:buChar char="•"/>
            </a:pPr>
            <a:r>
              <a:rPr lang="en-US" sz="3200">
                <a:solidFill>
                  <a:schemeClr val="dk1"/>
                </a:solidFill>
                <a:latin typeface="Roboto"/>
                <a:ea typeface="Roboto"/>
                <a:cs typeface="Roboto"/>
                <a:sym typeface="Roboto"/>
              </a:rPr>
              <a:t>The project demonstrates the </a:t>
            </a:r>
            <a:r>
              <a:rPr lang="en-US" sz="3200">
                <a:solidFill>
                  <a:schemeClr val="dk1"/>
                </a:solidFill>
                <a:latin typeface="Roboto"/>
                <a:ea typeface="Roboto"/>
                <a:cs typeface="Roboto"/>
                <a:sym typeface="Roboto"/>
              </a:rPr>
              <a:t>feasibility of economically deploying a hybrid solar PV system for residential use</a:t>
            </a:r>
            <a:endParaRPr sz="3200">
              <a:solidFill>
                <a:schemeClr val="dk1"/>
              </a:solidFill>
              <a:latin typeface="Roboto"/>
              <a:ea typeface="Roboto"/>
              <a:cs typeface="Roboto"/>
              <a:sym typeface="Roboto"/>
            </a:endParaRPr>
          </a:p>
          <a:p>
            <a:pPr indent="-431800" lvl="0" marL="457200" marR="0" rtl="0" algn="just">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Promotes clean energy adaptation </a:t>
            </a:r>
            <a:endParaRPr sz="3200">
              <a:solidFill>
                <a:schemeClr val="dk1"/>
              </a:solidFill>
              <a:latin typeface="Roboto"/>
              <a:ea typeface="Roboto"/>
              <a:cs typeface="Roboto"/>
              <a:sym typeface="Roboto"/>
            </a:endParaRPr>
          </a:p>
          <a:p>
            <a:pPr indent="-457200" lvl="0" marL="457200" marR="0" rtl="0" algn="just">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The project enables direct</a:t>
            </a:r>
            <a:r>
              <a:rPr lang="en-US" sz="3200">
                <a:solidFill>
                  <a:schemeClr val="dk1"/>
                </a:solidFill>
                <a:latin typeface="Roboto"/>
                <a:ea typeface="Roboto"/>
                <a:cs typeface="Roboto"/>
                <a:sym typeface="Roboto"/>
              </a:rPr>
              <a:t> implementation of the PV system</a:t>
            </a:r>
            <a:endParaRPr b="1" sz="5000">
              <a:solidFill>
                <a:srgbClr val="003366"/>
              </a:solidFill>
              <a:latin typeface="Roboto"/>
              <a:ea typeface="Roboto"/>
              <a:cs typeface="Roboto"/>
              <a:sym typeface="Roboto"/>
            </a:endParaRPr>
          </a:p>
        </p:txBody>
      </p:sp>
      <p:sp>
        <p:nvSpPr>
          <p:cNvPr id="94" name="Google Shape;94;p1"/>
          <p:cNvSpPr txBox="1"/>
          <p:nvPr/>
        </p:nvSpPr>
        <p:spPr>
          <a:xfrm>
            <a:off x="25127202" y="24100447"/>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References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5" name="Google Shape;95;p1"/>
          <p:cNvSpPr txBox="1"/>
          <p:nvPr/>
        </p:nvSpPr>
        <p:spPr>
          <a:xfrm>
            <a:off x="25127200" y="25129578"/>
            <a:ext cx="14161500" cy="1864200"/>
          </a:xfrm>
          <a:prstGeom prst="rect">
            <a:avLst/>
          </a:prstGeom>
          <a:solidFill>
            <a:schemeClr val="lt1"/>
          </a:solidFill>
          <a:ln>
            <a:noFill/>
          </a:ln>
        </p:spPr>
        <p:txBody>
          <a:bodyPr anchorCtr="0" anchor="t" bIns="83800" lIns="83800" spcFirstLastPara="1" rIns="83800" wrap="square" tIns="83800">
            <a:noAutofit/>
          </a:bodyPr>
          <a:lstStyle/>
          <a:p>
            <a:pPr indent="0" lvl="0" marL="0" rtl="0" algn="l">
              <a:lnSpc>
                <a:spcPct val="115000"/>
              </a:lnSpc>
              <a:spcBef>
                <a:spcPts val="1200"/>
              </a:spcBef>
              <a:spcAft>
                <a:spcPts val="0"/>
              </a:spcAft>
              <a:buClr>
                <a:schemeClr val="dk1"/>
              </a:buClr>
              <a:buSzPts val="1100"/>
              <a:buFont typeface="Arial"/>
              <a:buNone/>
            </a:pPr>
            <a:r>
              <a:rPr lang="en-US" sz="1950">
                <a:solidFill>
                  <a:srgbClr val="374151"/>
                </a:solidFill>
                <a:latin typeface="Roboto"/>
                <a:ea typeface="Roboto"/>
                <a:cs typeface="Roboto"/>
                <a:sym typeface="Roboto"/>
              </a:rPr>
              <a:t>[1]</a:t>
            </a:r>
            <a:r>
              <a:rPr lang="en-US" sz="1950">
                <a:solidFill>
                  <a:srgbClr val="374151"/>
                </a:solidFill>
                <a:latin typeface="Roboto"/>
                <a:ea typeface="Roboto"/>
                <a:cs typeface="Roboto"/>
                <a:sym typeface="Roboto"/>
              </a:rPr>
              <a:t> J. Hirsch, “eQUEST the QUick Energy Simulation Tool,” EQUEST, https://www.doe2.com/equest/ </a:t>
            </a:r>
            <a:endParaRPr sz="1950">
              <a:solidFill>
                <a:srgbClr val="37415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US" sz="1950">
                <a:solidFill>
                  <a:srgbClr val="374151"/>
                </a:solidFill>
                <a:latin typeface="Roboto"/>
                <a:ea typeface="Roboto"/>
                <a:cs typeface="Roboto"/>
                <a:sym typeface="Roboto"/>
              </a:rPr>
              <a:t>[2] </a:t>
            </a:r>
            <a:r>
              <a:rPr lang="en-US" sz="1950">
                <a:solidFill>
                  <a:srgbClr val="374151"/>
                </a:solidFill>
                <a:latin typeface="Roboto"/>
                <a:ea typeface="Roboto"/>
                <a:cs typeface="Roboto"/>
                <a:sym typeface="Roboto"/>
              </a:rPr>
              <a:t>https://help.solidworks.com/2021/english/SolidWorks/cworks/c_Simulation_Studies_2.htm</a:t>
            </a:r>
            <a:endParaRPr sz="1950">
              <a:solidFill>
                <a:srgbClr val="37415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US" sz="1950">
                <a:solidFill>
                  <a:srgbClr val="333333"/>
                </a:solidFill>
                <a:highlight>
                  <a:srgbClr val="FFFFFF"/>
                </a:highlight>
                <a:latin typeface="Roboto"/>
                <a:ea typeface="Roboto"/>
                <a:cs typeface="Roboto"/>
                <a:sym typeface="Roboto"/>
              </a:rPr>
              <a:t>[3] System Advisor Model Version 2022.11.29 (SAM 2022.11.21)  https://https://sam.nrel.gov</a:t>
            </a:r>
            <a:endParaRPr sz="1950">
              <a:solidFill>
                <a:srgbClr val="333333"/>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lang="en-US" sz="1950">
                <a:solidFill>
                  <a:srgbClr val="374151"/>
                </a:solidFill>
                <a:latin typeface="Roboto"/>
                <a:ea typeface="Roboto"/>
                <a:cs typeface="Roboto"/>
                <a:sym typeface="Roboto"/>
              </a:rPr>
              <a:t>[4] https://www.autodesk.com/solutions/electrical-design</a:t>
            </a:r>
            <a:endParaRPr sz="1950">
              <a:solidFill>
                <a:srgbClr val="374151"/>
              </a:solidFill>
              <a:latin typeface="Roboto"/>
              <a:ea typeface="Roboto"/>
              <a:cs typeface="Roboto"/>
              <a:sym typeface="Roboto"/>
            </a:endParaRPr>
          </a:p>
        </p:txBody>
      </p:sp>
      <p:sp>
        <p:nvSpPr>
          <p:cNvPr id="96" name="Google Shape;96;p1"/>
          <p:cNvSpPr txBox="1"/>
          <p:nvPr/>
        </p:nvSpPr>
        <p:spPr>
          <a:xfrm>
            <a:off x="25127203" y="26993820"/>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Acknowledgements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7" name="Google Shape;97;p1"/>
          <p:cNvSpPr txBox="1"/>
          <p:nvPr/>
        </p:nvSpPr>
        <p:spPr>
          <a:xfrm>
            <a:off x="25127200" y="27864475"/>
            <a:ext cx="14161500" cy="23718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15000"/>
              </a:lnSpc>
              <a:spcBef>
                <a:spcPts val="0"/>
              </a:spcBef>
              <a:spcAft>
                <a:spcPts val="0"/>
              </a:spcAft>
              <a:buNone/>
            </a:pPr>
            <a:r>
              <a:rPr lang="en-US" sz="3200">
                <a:solidFill>
                  <a:schemeClr val="dk1"/>
                </a:solidFill>
                <a:latin typeface="Roboto"/>
                <a:ea typeface="Roboto"/>
                <a:cs typeface="Roboto"/>
                <a:sym typeface="Roboto"/>
              </a:rPr>
              <a:t>The team would like to </a:t>
            </a:r>
            <a:r>
              <a:rPr lang="en-US" sz="3200">
                <a:solidFill>
                  <a:schemeClr val="dk1"/>
                </a:solidFill>
                <a:latin typeface="Roboto"/>
                <a:ea typeface="Roboto"/>
                <a:cs typeface="Roboto"/>
                <a:sym typeface="Roboto"/>
              </a:rPr>
              <a:t>acknowledge</a:t>
            </a:r>
            <a:r>
              <a:rPr lang="en-US" sz="3200">
                <a:solidFill>
                  <a:schemeClr val="dk1"/>
                </a:solidFill>
                <a:latin typeface="Roboto"/>
                <a:ea typeface="Roboto"/>
                <a:cs typeface="Roboto"/>
                <a:sym typeface="Roboto"/>
              </a:rPr>
              <a:t> the support, guidance and contributions from faculty Dr. David Willy and Dr. Carson Pete. This project was inspired by Steve Winiecki, owner of the Camp Verde property and customer for the project design and construction package.</a:t>
            </a:r>
            <a:endParaRPr sz="3200">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t/>
            </a:r>
            <a:endParaRPr sz="3200">
              <a:solidFill>
                <a:schemeClr val="dk1"/>
              </a:solidFill>
              <a:latin typeface="Arial"/>
              <a:ea typeface="Arial"/>
              <a:cs typeface="Arial"/>
              <a:sym typeface="Arial"/>
            </a:endParaRPr>
          </a:p>
        </p:txBody>
      </p:sp>
      <p:sp>
        <p:nvSpPr>
          <p:cNvPr id="98" name="Google Shape;98;p1"/>
          <p:cNvSpPr txBox="1"/>
          <p:nvPr/>
        </p:nvSpPr>
        <p:spPr>
          <a:xfrm>
            <a:off x="1010200" y="17309650"/>
            <a:ext cx="9072000" cy="4872900"/>
          </a:xfrm>
          <a:prstGeom prst="rect">
            <a:avLst/>
          </a:prstGeom>
          <a:solidFill>
            <a:schemeClr val="lt1"/>
          </a:solidFill>
          <a:ln>
            <a:noFill/>
          </a:ln>
        </p:spPr>
        <p:txBody>
          <a:bodyPr anchorCtr="0" anchor="t" bIns="83800" lIns="83800" spcFirstLastPara="1" rIns="83800" wrap="square" tIns="83800">
            <a:noAutofit/>
          </a:bodyPr>
          <a:lstStyle/>
          <a:p>
            <a:pPr indent="-431800" lvl="0" marL="457200" marR="0" rtl="0" algn="l">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System Budget $35,000</a:t>
            </a:r>
            <a:endParaRPr sz="3200">
              <a:solidFill>
                <a:schemeClr val="dk1"/>
              </a:solidFill>
              <a:latin typeface="Roboto"/>
              <a:ea typeface="Roboto"/>
              <a:cs typeface="Roboto"/>
              <a:sym typeface="Roboto"/>
            </a:endParaRPr>
          </a:p>
          <a:p>
            <a:pPr indent="-431800" lvl="0" marL="457200" marR="0" rtl="0" algn="l">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Meet and exceed daily energy demand</a:t>
            </a:r>
            <a:endParaRPr sz="3200">
              <a:solidFill>
                <a:schemeClr val="dk1"/>
              </a:solidFill>
              <a:latin typeface="Roboto"/>
              <a:ea typeface="Roboto"/>
              <a:cs typeface="Roboto"/>
              <a:sym typeface="Roboto"/>
            </a:endParaRPr>
          </a:p>
          <a:p>
            <a:pPr indent="-431800" lvl="0" marL="457200" marR="0" rtl="0" algn="l">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24 hrs of Emergency Battery Storage</a:t>
            </a:r>
            <a:endParaRPr sz="3200">
              <a:solidFill>
                <a:schemeClr val="dk1"/>
              </a:solidFill>
              <a:latin typeface="Roboto"/>
              <a:ea typeface="Roboto"/>
              <a:cs typeface="Roboto"/>
              <a:sym typeface="Roboto"/>
            </a:endParaRPr>
          </a:p>
          <a:p>
            <a:pPr indent="-431800" lvl="0" marL="457200" marR="0" rtl="0" algn="l">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Optimize Panel Efficiency </a:t>
            </a:r>
            <a:endParaRPr sz="3200">
              <a:solidFill>
                <a:schemeClr val="dk1"/>
              </a:solidFill>
              <a:latin typeface="Roboto"/>
              <a:ea typeface="Roboto"/>
              <a:cs typeface="Roboto"/>
              <a:sym typeface="Roboto"/>
            </a:endParaRPr>
          </a:p>
          <a:p>
            <a:pPr indent="-431800" lvl="0" marL="457200" marR="0" rtl="0" algn="l">
              <a:lnSpc>
                <a:spcPct val="115000"/>
              </a:lnSpc>
              <a:spcBef>
                <a:spcPts val="0"/>
              </a:spcBef>
              <a:spcAft>
                <a:spcPts val="0"/>
              </a:spcAft>
              <a:buClr>
                <a:schemeClr val="dk1"/>
              </a:buClr>
              <a:buSzPts val="3200"/>
              <a:buFont typeface="Roboto"/>
              <a:buChar char="●"/>
            </a:pPr>
            <a:r>
              <a:rPr lang="en-US" sz="3200">
                <a:solidFill>
                  <a:schemeClr val="dk1"/>
                </a:solidFill>
                <a:latin typeface="Roboto"/>
                <a:ea typeface="Roboto"/>
                <a:cs typeface="Roboto"/>
                <a:sym typeface="Roboto"/>
              </a:rPr>
              <a:t>Grid-Tied Hybrid Capability</a:t>
            </a:r>
            <a:endParaRPr sz="3200">
              <a:solidFill>
                <a:schemeClr val="dk1"/>
              </a:solidFill>
              <a:latin typeface="Roboto"/>
              <a:ea typeface="Roboto"/>
              <a:cs typeface="Roboto"/>
              <a:sym typeface="Roboto"/>
            </a:endParaRPr>
          </a:p>
        </p:txBody>
      </p:sp>
      <p:sp>
        <p:nvSpPr>
          <p:cNvPr id="99" name="Google Shape;99;p1"/>
          <p:cNvSpPr txBox="1"/>
          <p:nvPr/>
        </p:nvSpPr>
        <p:spPr>
          <a:xfrm>
            <a:off x="1010280" y="16446285"/>
            <a:ext cx="9033300" cy="9282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Requirements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pic>
        <p:nvPicPr>
          <p:cNvPr id="100" name="Google Shape;100;p1"/>
          <p:cNvPicPr preferRelativeResize="0"/>
          <p:nvPr/>
        </p:nvPicPr>
        <p:blipFill rotWithShape="1">
          <a:blip r:embed="rId4">
            <a:alphaModFix/>
          </a:blip>
          <a:srcRect b="18419" l="5629" r="5718" t="12309"/>
          <a:stretch/>
        </p:blipFill>
        <p:spPr>
          <a:xfrm>
            <a:off x="1029621" y="4082563"/>
            <a:ext cx="3326164" cy="1715625"/>
          </a:xfrm>
          <a:prstGeom prst="rect">
            <a:avLst/>
          </a:prstGeom>
          <a:noFill/>
          <a:ln>
            <a:noFill/>
          </a:ln>
        </p:spPr>
      </p:pic>
      <p:sp>
        <p:nvSpPr>
          <p:cNvPr id="101" name="Google Shape;101;p1"/>
          <p:cNvSpPr txBox="1"/>
          <p:nvPr/>
        </p:nvSpPr>
        <p:spPr>
          <a:xfrm>
            <a:off x="14789450" y="2854775"/>
            <a:ext cx="54150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BCE20"/>
                </a:solidFill>
              </a:rPr>
              <a:t>Garrett Cornelius</a:t>
            </a:r>
            <a:endParaRPr sz="4800">
              <a:solidFill>
                <a:srgbClr val="FBCE20"/>
              </a:solidFill>
              <a:latin typeface="Arial"/>
              <a:ea typeface="Arial"/>
              <a:cs typeface="Arial"/>
              <a:sym typeface="Arial"/>
            </a:endParaRPr>
          </a:p>
          <a:p>
            <a:pPr indent="0" lvl="0" marL="0" marR="0" rtl="0" algn="ctr">
              <a:spcBef>
                <a:spcPts val="0"/>
              </a:spcBef>
              <a:spcAft>
                <a:spcPts val="0"/>
              </a:spcAft>
              <a:buNone/>
            </a:pPr>
            <a:r>
              <a:rPr lang="en-US" sz="4800">
                <a:solidFill>
                  <a:srgbClr val="FBCE20"/>
                </a:solidFill>
                <a:latin typeface="Arial"/>
                <a:ea typeface="Arial"/>
                <a:cs typeface="Arial"/>
                <a:sym typeface="Arial"/>
              </a:rPr>
              <a:t> </a:t>
            </a:r>
            <a:endParaRPr sz="4800"/>
          </a:p>
        </p:txBody>
      </p:sp>
      <p:sp>
        <p:nvSpPr>
          <p:cNvPr id="102" name="Google Shape;102;p1"/>
          <p:cNvSpPr txBox="1"/>
          <p:nvPr/>
        </p:nvSpPr>
        <p:spPr>
          <a:xfrm>
            <a:off x="20204450" y="2854775"/>
            <a:ext cx="54150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BCE20"/>
                </a:solidFill>
              </a:rPr>
              <a:t>Nicholis Santana</a:t>
            </a:r>
            <a:endParaRPr sz="4800">
              <a:solidFill>
                <a:srgbClr val="FBCE20"/>
              </a:solidFill>
              <a:latin typeface="Arial"/>
              <a:ea typeface="Arial"/>
              <a:cs typeface="Arial"/>
              <a:sym typeface="Arial"/>
            </a:endParaRPr>
          </a:p>
          <a:p>
            <a:pPr indent="0" lvl="0" marL="0" marR="0" rtl="0" algn="ctr">
              <a:spcBef>
                <a:spcPts val="0"/>
              </a:spcBef>
              <a:spcAft>
                <a:spcPts val="0"/>
              </a:spcAft>
              <a:buNone/>
            </a:pPr>
            <a:r>
              <a:rPr lang="en-US" sz="4800">
                <a:solidFill>
                  <a:srgbClr val="FBCE20"/>
                </a:solidFill>
                <a:latin typeface="Arial"/>
                <a:ea typeface="Arial"/>
                <a:cs typeface="Arial"/>
                <a:sym typeface="Arial"/>
              </a:rPr>
              <a:t> </a:t>
            </a:r>
            <a:endParaRPr sz="4800"/>
          </a:p>
        </p:txBody>
      </p:sp>
      <p:sp>
        <p:nvSpPr>
          <p:cNvPr id="103" name="Google Shape;103;p1"/>
          <p:cNvSpPr txBox="1"/>
          <p:nvPr/>
        </p:nvSpPr>
        <p:spPr>
          <a:xfrm>
            <a:off x="25619450" y="2854775"/>
            <a:ext cx="54150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BCE20"/>
                </a:solidFill>
              </a:rPr>
              <a:t>Issac Granados</a:t>
            </a:r>
            <a:endParaRPr sz="4800">
              <a:solidFill>
                <a:srgbClr val="FBCE20"/>
              </a:solidFill>
              <a:latin typeface="Arial"/>
              <a:ea typeface="Arial"/>
              <a:cs typeface="Arial"/>
              <a:sym typeface="Arial"/>
            </a:endParaRPr>
          </a:p>
          <a:p>
            <a:pPr indent="0" lvl="0" marL="0" marR="0" rtl="0" algn="ctr">
              <a:spcBef>
                <a:spcPts val="0"/>
              </a:spcBef>
              <a:spcAft>
                <a:spcPts val="0"/>
              </a:spcAft>
              <a:buNone/>
            </a:pPr>
            <a:r>
              <a:rPr lang="en-US" sz="4800">
                <a:solidFill>
                  <a:srgbClr val="FBCE20"/>
                </a:solidFill>
                <a:latin typeface="Arial"/>
                <a:ea typeface="Arial"/>
                <a:cs typeface="Arial"/>
                <a:sym typeface="Arial"/>
              </a:rPr>
              <a:t> </a:t>
            </a:r>
            <a:endParaRPr sz="4800"/>
          </a:p>
        </p:txBody>
      </p:sp>
      <p:pic>
        <p:nvPicPr>
          <p:cNvPr id="104" name="Google Shape;104;p1"/>
          <p:cNvPicPr preferRelativeResize="0"/>
          <p:nvPr/>
        </p:nvPicPr>
        <p:blipFill>
          <a:blip r:embed="rId5">
            <a:alphaModFix/>
          </a:blip>
          <a:stretch>
            <a:fillRect/>
          </a:stretch>
        </p:blipFill>
        <p:spPr>
          <a:xfrm>
            <a:off x="36053125" y="353900"/>
            <a:ext cx="3170226" cy="3170226"/>
          </a:xfrm>
          <a:prstGeom prst="rect">
            <a:avLst/>
          </a:prstGeom>
          <a:noFill/>
          <a:ln>
            <a:noFill/>
          </a:ln>
        </p:spPr>
      </p:pic>
      <p:sp>
        <p:nvSpPr>
          <p:cNvPr id="105" name="Google Shape;105;p1"/>
          <p:cNvSpPr txBox="1"/>
          <p:nvPr/>
        </p:nvSpPr>
        <p:spPr>
          <a:xfrm>
            <a:off x="1010200" y="24593450"/>
            <a:ext cx="9072000" cy="5642700"/>
          </a:xfrm>
          <a:prstGeom prst="rect">
            <a:avLst/>
          </a:prstGeom>
          <a:solidFill>
            <a:schemeClr val="lt1"/>
          </a:solidFill>
          <a:ln>
            <a:noFill/>
          </a:ln>
        </p:spPr>
        <p:txBody>
          <a:bodyPr anchorCtr="0" anchor="t" bIns="83800" lIns="83800" spcFirstLastPara="1" rIns="83800" wrap="square" tIns="83800">
            <a:noAutofit/>
          </a:bodyPr>
          <a:lstStyle/>
          <a:p>
            <a:pPr indent="0" lvl="0" marL="0" rtl="0" algn="just">
              <a:lnSpc>
                <a:spcPct val="115000"/>
              </a:lnSpc>
              <a:spcBef>
                <a:spcPts val="1200"/>
              </a:spcBef>
              <a:spcAft>
                <a:spcPts val="0"/>
              </a:spcAft>
              <a:buNone/>
            </a:pPr>
            <a:r>
              <a:rPr lang="en-US" sz="3200">
                <a:solidFill>
                  <a:srgbClr val="202124"/>
                </a:solidFill>
                <a:latin typeface="Roboto"/>
                <a:ea typeface="Roboto"/>
                <a:cs typeface="Roboto"/>
                <a:sym typeface="Roboto"/>
              </a:rPr>
              <a:t>Emulating</a:t>
            </a:r>
            <a:r>
              <a:rPr lang="en-US" sz="3200">
                <a:solidFill>
                  <a:srgbClr val="202124"/>
                </a:solidFill>
                <a:latin typeface="Roboto"/>
                <a:ea typeface="Roboto"/>
                <a:cs typeface="Roboto"/>
                <a:sym typeface="Roboto"/>
              </a:rPr>
              <a:t>  a professional solar </a:t>
            </a:r>
            <a:r>
              <a:rPr lang="en-US" sz="3200">
                <a:solidFill>
                  <a:srgbClr val="202124"/>
                </a:solidFill>
                <a:latin typeface="Roboto"/>
                <a:ea typeface="Roboto"/>
                <a:cs typeface="Roboto"/>
                <a:sym typeface="Roboto"/>
              </a:rPr>
              <a:t>design</a:t>
            </a:r>
            <a:r>
              <a:rPr lang="en-US" sz="3200">
                <a:solidFill>
                  <a:srgbClr val="202124"/>
                </a:solidFill>
                <a:latin typeface="Roboto"/>
                <a:ea typeface="Roboto"/>
                <a:cs typeface="Roboto"/>
                <a:sym typeface="Roboto"/>
              </a:rPr>
              <a:t>, the team’s approach ensures a comprehensive design package:</a:t>
            </a:r>
            <a:endParaRPr sz="3200">
              <a:solidFill>
                <a:srgbClr val="202124"/>
              </a:solidFill>
              <a:latin typeface="Roboto"/>
              <a:ea typeface="Roboto"/>
              <a:cs typeface="Roboto"/>
              <a:sym typeface="Roboto"/>
            </a:endParaRPr>
          </a:p>
          <a:p>
            <a:pPr indent="-431800" lvl="0" marL="457200" rtl="0" algn="just">
              <a:lnSpc>
                <a:spcPct val="115000"/>
              </a:lnSpc>
              <a:spcBef>
                <a:spcPts val="1200"/>
              </a:spcBef>
              <a:spcAft>
                <a:spcPts val="0"/>
              </a:spcAft>
              <a:buClr>
                <a:srgbClr val="202124"/>
              </a:buClr>
              <a:buSzPts val="3200"/>
              <a:buFont typeface="Roboto"/>
              <a:buChar char="●"/>
            </a:pPr>
            <a:r>
              <a:rPr lang="en-US" sz="3200">
                <a:solidFill>
                  <a:srgbClr val="202124"/>
                </a:solidFill>
                <a:latin typeface="Roboto"/>
                <a:ea typeface="Roboto"/>
                <a:cs typeface="Roboto"/>
                <a:sym typeface="Roboto"/>
              </a:rPr>
              <a:t>Energy Model to Define System Scale</a:t>
            </a:r>
            <a:endParaRPr sz="3200">
              <a:solidFill>
                <a:srgbClr val="202124"/>
              </a:solidFill>
              <a:latin typeface="Roboto"/>
              <a:ea typeface="Roboto"/>
              <a:cs typeface="Roboto"/>
              <a:sym typeface="Roboto"/>
            </a:endParaRPr>
          </a:p>
          <a:p>
            <a:pPr indent="-431800" lvl="0" marL="457200" rtl="0" algn="just">
              <a:lnSpc>
                <a:spcPct val="115000"/>
              </a:lnSpc>
              <a:spcBef>
                <a:spcPts val="0"/>
              </a:spcBef>
              <a:spcAft>
                <a:spcPts val="0"/>
              </a:spcAft>
              <a:buClr>
                <a:srgbClr val="202124"/>
              </a:buClr>
              <a:buSzPts val="3200"/>
              <a:buFont typeface="Roboto"/>
              <a:buChar char="●"/>
            </a:pPr>
            <a:r>
              <a:rPr lang="en-US" sz="3200">
                <a:solidFill>
                  <a:srgbClr val="202124"/>
                </a:solidFill>
                <a:latin typeface="Roboto"/>
                <a:ea typeface="Roboto"/>
                <a:cs typeface="Roboto"/>
                <a:sym typeface="Roboto"/>
              </a:rPr>
              <a:t>Project Costing and Bill of Materials</a:t>
            </a:r>
            <a:endParaRPr sz="3200">
              <a:solidFill>
                <a:srgbClr val="202124"/>
              </a:solidFill>
              <a:latin typeface="Roboto"/>
              <a:ea typeface="Roboto"/>
              <a:cs typeface="Roboto"/>
              <a:sym typeface="Roboto"/>
            </a:endParaRPr>
          </a:p>
          <a:p>
            <a:pPr indent="-431800" lvl="0" marL="457200" rtl="0" algn="just">
              <a:lnSpc>
                <a:spcPct val="115000"/>
              </a:lnSpc>
              <a:spcBef>
                <a:spcPts val="0"/>
              </a:spcBef>
              <a:spcAft>
                <a:spcPts val="0"/>
              </a:spcAft>
              <a:buClr>
                <a:srgbClr val="202124"/>
              </a:buClr>
              <a:buSzPts val="3200"/>
              <a:buFont typeface="Roboto"/>
              <a:buChar char="●"/>
            </a:pPr>
            <a:r>
              <a:rPr lang="en-US" sz="3200">
                <a:solidFill>
                  <a:srgbClr val="202124"/>
                </a:solidFill>
                <a:latin typeface="Roboto"/>
                <a:ea typeface="Roboto"/>
                <a:cs typeface="Roboto"/>
                <a:sym typeface="Roboto"/>
              </a:rPr>
              <a:t>Optimize angle and azimuth setting</a:t>
            </a:r>
            <a:endParaRPr sz="3200">
              <a:solidFill>
                <a:srgbClr val="202124"/>
              </a:solidFill>
              <a:latin typeface="Roboto"/>
              <a:ea typeface="Roboto"/>
              <a:cs typeface="Roboto"/>
              <a:sym typeface="Roboto"/>
            </a:endParaRPr>
          </a:p>
          <a:p>
            <a:pPr indent="-431800" lvl="0" marL="457200" rtl="0" algn="just">
              <a:lnSpc>
                <a:spcPct val="115000"/>
              </a:lnSpc>
              <a:spcBef>
                <a:spcPts val="0"/>
              </a:spcBef>
              <a:spcAft>
                <a:spcPts val="0"/>
              </a:spcAft>
              <a:buClr>
                <a:srgbClr val="202124"/>
              </a:buClr>
              <a:buSzPts val="3200"/>
              <a:buFont typeface="Roboto"/>
              <a:buChar char="●"/>
            </a:pPr>
            <a:r>
              <a:rPr lang="en-US" sz="3200">
                <a:solidFill>
                  <a:srgbClr val="202124"/>
                </a:solidFill>
                <a:latin typeface="Roboto"/>
                <a:ea typeface="Roboto"/>
                <a:cs typeface="Roboto"/>
                <a:sym typeface="Roboto"/>
              </a:rPr>
              <a:t>Structural Analysis</a:t>
            </a:r>
            <a:endParaRPr sz="3200">
              <a:solidFill>
                <a:srgbClr val="202124"/>
              </a:solidFill>
              <a:latin typeface="Roboto"/>
              <a:ea typeface="Roboto"/>
              <a:cs typeface="Roboto"/>
              <a:sym typeface="Roboto"/>
            </a:endParaRPr>
          </a:p>
          <a:p>
            <a:pPr indent="-431800" lvl="0" marL="457200" rtl="0" algn="just">
              <a:lnSpc>
                <a:spcPct val="115000"/>
              </a:lnSpc>
              <a:spcBef>
                <a:spcPts val="0"/>
              </a:spcBef>
              <a:spcAft>
                <a:spcPts val="0"/>
              </a:spcAft>
              <a:buClr>
                <a:srgbClr val="202124"/>
              </a:buClr>
              <a:buSzPts val="3200"/>
              <a:buFont typeface="Roboto"/>
              <a:buChar char="●"/>
            </a:pPr>
            <a:r>
              <a:rPr lang="en-US" sz="3200">
                <a:solidFill>
                  <a:srgbClr val="202124"/>
                </a:solidFill>
                <a:latin typeface="Roboto"/>
                <a:ea typeface="Roboto"/>
                <a:cs typeface="Roboto"/>
                <a:sym typeface="Roboto"/>
              </a:rPr>
              <a:t>Electrical</a:t>
            </a:r>
            <a:r>
              <a:rPr lang="en-US" sz="3200">
                <a:solidFill>
                  <a:srgbClr val="202124"/>
                </a:solidFill>
                <a:latin typeface="Roboto"/>
                <a:ea typeface="Roboto"/>
                <a:cs typeface="Roboto"/>
                <a:sym typeface="Roboto"/>
              </a:rPr>
              <a:t> Mapping and Component Diagrams</a:t>
            </a:r>
            <a:endParaRPr sz="3200">
              <a:solidFill>
                <a:srgbClr val="202124"/>
              </a:solidFill>
              <a:latin typeface="Roboto"/>
              <a:ea typeface="Roboto"/>
              <a:cs typeface="Roboto"/>
              <a:sym typeface="Roboto"/>
            </a:endParaRPr>
          </a:p>
          <a:p>
            <a:pPr indent="-431800" lvl="0" marL="457200" rtl="0" algn="just">
              <a:lnSpc>
                <a:spcPct val="115000"/>
              </a:lnSpc>
              <a:spcBef>
                <a:spcPts val="0"/>
              </a:spcBef>
              <a:spcAft>
                <a:spcPts val="0"/>
              </a:spcAft>
              <a:buClr>
                <a:srgbClr val="202124"/>
              </a:buClr>
              <a:buSzPts val="3200"/>
              <a:buFont typeface="Roboto"/>
              <a:buChar char="●"/>
            </a:pPr>
            <a:r>
              <a:rPr lang="en-US" sz="3200">
                <a:solidFill>
                  <a:srgbClr val="202124"/>
                </a:solidFill>
                <a:latin typeface="Roboto"/>
                <a:ea typeface="Roboto"/>
                <a:cs typeface="Roboto"/>
                <a:sym typeface="Roboto"/>
              </a:rPr>
              <a:t>Standardized Building Permits</a:t>
            </a:r>
            <a:endParaRPr sz="3200">
              <a:solidFill>
                <a:srgbClr val="202124"/>
              </a:solidFill>
              <a:latin typeface="Roboto"/>
              <a:ea typeface="Roboto"/>
              <a:cs typeface="Roboto"/>
              <a:sym typeface="Roboto"/>
            </a:endParaRPr>
          </a:p>
          <a:p>
            <a:pPr indent="0" lvl="0" marL="0" rtl="0" algn="just">
              <a:lnSpc>
                <a:spcPct val="115000"/>
              </a:lnSpc>
              <a:spcBef>
                <a:spcPts val="1200"/>
              </a:spcBef>
              <a:spcAft>
                <a:spcPts val="0"/>
              </a:spcAft>
              <a:buNone/>
            </a:pPr>
            <a:r>
              <a:t/>
            </a:r>
            <a:endParaRPr sz="3200">
              <a:solidFill>
                <a:srgbClr val="202124"/>
              </a:solidFill>
              <a:latin typeface="Roboto"/>
              <a:ea typeface="Roboto"/>
              <a:cs typeface="Roboto"/>
              <a:sym typeface="Roboto"/>
            </a:endParaRPr>
          </a:p>
          <a:p>
            <a:pPr indent="0" lvl="0" marL="0" rtl="0" algn="just">
              <a:lnSpc>
                <a:spcPct val="115000"/>
              </a:lnSpc>
              <a:spcBef>
                <a:spcPts val="1200"/>
              </a:spcBef>
              <a:spcAft>
                <a:spcPts val="1200"/>
              </a:spcAft>
              <a:buNone/>
            </a:pPr>
            <a:r>
              <a:t/>
            </a:r>
            <a:endParaRPr sz="3200">
              <a:solidFill>
                <a:srgbClr val="202124"/>
              </a:solidFill>
              <a:latin typeface="Roboto"/>
              <a:ea typeface="Roboto"/>
              <a:cs typeface="Roboto"/>
              <a:sym typeface="Roboto"/>
            </a:endParaRPr>
          </a:p>
        </p:txBody>
      </p:sp>
      <p:sp>
        <p:nvSpPr>
          <p:cNvPr id="106" name="Google Shape;106;p1"/>
          <p:cNvSpPr txBox="1"/>
          <p:nvPr/>
        </p:nvSpPr>
        <p:spPr>
          <a:xfrm>
            <a:off x="848025" y="23574800"/>
            <a:ext cx="9428700" cy="9234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latin typeface="Arial"/>
                <a:ea typeface="Arial"/>
                <a:cs typeface="Arial"/>
                <a:sym typeface="Arial"/>
              </a:rPr>
              <a:t>Methods</a:t>
            </a:r>
            <a:endParaRPr b="1" sz="5000">
              <a:solidFill>
                <a:srgbClr val="003366"/>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07" name="Google Shape;107;p1"/>
          <p:cNvSpPr txBox="1"/>
          <p:nvPr/>
        </p:nvSpPr>
        <p:spPr>
          <a:xfrm>
            <a:off x="10557250" y="7393775"/>
            <a:ext cx="14094900" cy="22842300"/>
          </a:xfrm>
          <a:prstGeom prst="rect">
            <a:avLst/>
          </a:prstGeom>
          <a:solidFill>
            <a:schemeClr val="lt1"/>
          </a:solidFill>
          <a:ln>
            <a:noFill/>
          </a:ln>
        </p:spPr>
        <p:txBody>
          <a:bodyPr anchorCtr="0" anchor="t" bIns="83800" lIns="83800" spcFirstLastPara="1" rIns="83800" wrap="square" tIns="83800">
            <a:noAutofit/>
          </a:bodyPr>
          <a:lstStyle/>
          <a:p>
            <a:pPr indent="-431800" lvl="0" marL="457200" rtl="0" algn="l">
              <a:spcBef>
                <a:spcPts val="0"/>
              </a:spcBef>
              <a:spcAft>
                <a:spcPts val="0"/>
              </a:spcAft>
              <a:buSzPts val="3200"/>
              <a:buFont typeface="Roboto"/>
              <a:buChar char="●"/>
            </a:pPr>
            <a:r>
              <a:rPr b="1" lang="en-US" sz="3200">
                <a:latin typeface="Roboto"/>
                <a:ea typeface="Roboto"/>
                <a:cs typeface="Roboto"/>
                <a:sym typeface="Roboto"/>
              </a:rPr>
              <a:t>Energy Consumption: E-Quest Modeling Program</a:t>
            </a:r>
            <a:endParaRPr b="1"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431800" lvl="0" marL="457200" rtl="0" algn="l">
              <a:spcBef>
                <a:spcPts val="0"/>
              </a:spcBef>
              <a:spcAft>
                <a:spcPts val="0"/>
              </a:spcAft>
              <a:buSzPts val="3200"/>
              <a:buFont typeface="Roboto"/>
              <a:buChar char="●"/>
            </a:pPr>
            <a:r>
              <a:rPr b="1" lang="en-US" sz="3200">
                <a:latin typeface="Roboto"/>
                <a:ea typeface="Roboto"/>
                <a:cs typeface="Roboto"/>
                <a:sym typeface="Roboto"/>
              </a:rPr>
              <a:t>Structural Analysis: Ground Mounted PV System</a:t>
            </a:r>
            <a:endParaRPr b="1"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431800" lvl="0" marL="457200" rtl="0" algn="l">
              <a:spcBef>
                <a:spcPts val="0"/>
              </a:spcBef>
              <a:spcAft>
                <a:spcPts val="0"/>
              </a:spcAft>
              <a:buSzPts val="3200"/>
              <a:buFont typeface="Roboto"/>
              <a:buChar char="●"/>
            </a:pPr>
            <a:r>
              <a:rPr b="1" lang="en-US" sz="3200">
                <a:latin typeface="Roboto"/>
                <a:ea typeface="Roboto"/>
                <a:cs typeface="Roboto"/>
                <a:sym typeface="Roboto"/>
              </a:rPr>
              <a:t>Energy Generation: System Advisory Model (SAM)</a:t>
            </a:r>
            <a:endParaRPr b="1" sz="3200">
              <a:latin typeface="Roboto"/>
              <a:ea typeface="Roboto"/>
              <a:cs typeface="Roboto"/>
              <a:sym typeface="Roboto"/>
            </a:endParaRPr>
          </a:p>
        </p:txBody>
      </p:sp>
      <p:pic>
        <p:nvPicPr>
          <p:cNvPr id="108" name="Google Shape;108;p1"/>
          <p:cNvPicPr preferRelativeResize="0"/>
          <p:nvPr/>
        </p:nvPicPr>
        <p:blipFill>
          <a:blip r:embed="rId6">
            <a:alphaModFix/>
          </a:blip>
          <a:stretch>
            <a:fillRect/>
          </a:stretch>
        </p:blipFill>
        <p:spPr>
          <a:xfrm>
            <a:off x="18208025" y="9619363"/>
            <a:ext cx="6613000" cy="3415925"/>
          </a:xfrm>
          <a:prstGeom prst="rect">
            <a:avLst/>
          </a:prstGeom>
          <a:noFill/>
          <a:ln>
            <a:noFill/>
          </a:ln>
        </p:spPr>
      </p:pic>
      <p:pic>
        <p:nvPicPr>
          <p:cNvPr id="109" name="Google Shape;109;p1"/>
          <p:cNvPicPr preferRelativeResize="0"/>
          <p:nvPr/>
        </p:nvPicPr>
        <p:blipFill>
          <a:blip r:embed="rId7">
            <a:alphaModFix/>
          </a:blip>
          <a:stretch>
            <a:fillRect/>
          </a:stretch>
        </p:blipFill>
        <p:spPr>
          <a:xfrm>
            <a:off x="10977309" y="13495731"/>
            <a:ext cx="8588539" cy="600854"/>
          </a:xfrm>
          <a:prstGeom prst="rect">
            <a:avLst/>
          </a:prstGeom>
          <a:noFill/>
          <a:ln>
            <a:noFill/>
          </a:ln>
        </p:spPr>
      </p:pic>
      <p:grpSp>
        <p:nvGrpSpPr>
          <p:cNvPr id="110" name="Google Shape;110;p1"/>
          <p:cNvGrpSpPr/>
          <p:nvPr/>
        </p:nvGrpSpPr>
        <p:grpSpPr>
          <a:xfrm>
            <a:off x="990925" y="20250250"/>
            <a:ext cx="9072000" cy="3229300"/>
            <a:chOff x="990925" y="20250250"/>
            <a:chExt cx="9072000" cy="3229300"/>
          </a:xfrm>
        </p:grpSpPr>
        <p:pic>
          <p:nvPicPr>
            <p:cNvPr id="111" name="Google Shape;111;p1"/>
            <p:cNvPicPr preferRelativeResize="0"/>
            <p:nvPr/>
          </p:nvPicPr>
          <p:blipFill rotWithShape="1">
            <a:blip r:embed="rId8">
              <a:alphaModFix/>
            </a:blip>
            <a:srcRect b="42143" l="0" r="0" t="0"/>
            <a:stretch/>
          </p:blipFill>
          <p:spPr>
            <a:xfrm>
              <a:off x="990925" y="20250250"/>
              <a:ext cx="9072000" cy="3229300"/>
            </a:xfrm>
            <a:prstGeom prst="rect">
              <a:avLst/>
            </a:prstGeom>
            <a:noFill/>
            <a:ln>
              <a:noFill/>
            </a:ln>
          </p:spPr>
        </p:pic>
        <p:pic>
          <p:nvPicPr>
            <p:cNvPr id="112" name="Google Shape;112;p1"/>
            <p:cNvPicPr preferRelativeResize="0"/>
            <p:nvPr/>
          </p:nvPicPr>
          <p:blipFill>
            <a:blip r:embed="rId9">
              <a:alphaModFix/>
            </a:blip>
            <a:stretch>
              <a:fillRect/>
            </a:stretch>
          </p:blipFill>
          <p:spPr>
            <a:xfrm>
              <a:off x="8788825" y="22273838"/>
              <a:ext cx="1114425" cy="1114425"/>
            </a:xfrm>
            <a:prstGeom prst="rect">
              <a:avLst/>
            </a:prstGeom>
            <a:noFill/>
            <a:ln>
              <a:noFill/>
            </a:ln>
          </p:spPr>
        </p:pic>
      </p:grpSp>
      <p:pic>
        <p:nvPicPr>
          <p:cNvPr id="113" name="Google Shape;113;p1"/>
          <p:cNvPicPr preferRelativeResize="0"/>
          <p:nvPr/>
        </p:nvPicPr>
        <p:blipFill>
          <a:blip r:embed="rId10">
            <a:alphaModFix/>
          </a:blip>
          <a:stretch>
            <a:fillRect/>
          </a:stretch>
        </p:blipFill>
        <p:spPr>
          <a:xfrm>
            <a:off x="11307200" y="3721500"/>
            <a:ext cx="1809600" cy="1715700"/>
          </a:xfrm>
          <a:prstGeom prst="ellipse">
            <a:avLst/>
          </a:prstGeom>
          <a:noFill/>
          <a:ln>
            <a:noFill/>
          </a:ln>
        </p:spPr>
      </p:pic>
      <p:pic>
        <p:nvPicPr>
          <p:cNvPr id="114" name="Google Shape;114;p1"/>
          <p:cNvPicPr preferRelativeResize="0"/>
          <p:nvPr/>
        </p:nvPicPr>
        <p:blipFill rotWithShape="1">
          <a:blip r:embed="rId11">
            <a:alphaModFix/>
          </a:blip>
          <a:srcRect b="0" l="0" r="0" t="0"/>
          <a:stretch/>
        </p:blipFill>
        <p:spPr>
          <a:xfrm>
            <a:off x="16592150" y="3690887"/>
            <a:ext cx="1809600" cy="1776900"/>
          </a:xfrm>
          <a:prstGeom prst="ellipse">
            <a:avLst/>
          </a:prstGeom>
          <a:noFill/>
          <a:ln>
            <a:noFill/>
          </a:ln>
        </p:spPr>
      </p:pic>
      <p:pic>
        <p:nvPicPr>
          <p:cNvPr id="115" name="Google Shape;115;p1"/>
          <p:cNvPicPr preferRelativeResize="0"/>
          <p:nvPr/>
        </p:nvPicPr>
        <p:blipFill>
          <a:blip r:embed="rId12">
            <a:alphaModFix/>
          </a:blip>
          <a:stretch>
            <a:fillRect/>
          </a:stretch>
        </p:blipFill>
        <p:spPr>
          <a:xfrm>
            <a:off x="17117275" y="26099975"/>
            <a:ext cx="7522799" cy="4136099"/>
          </a:xfrm>
          <a:prstGeom prst="rect">
            <a:avLst/>
          </a:prstGeom>
          <a:noFill/>
          <a:ln>
            <a:noFill/>
          </a:ln>
        </p:spPr>
      </p:pic>
      <p:pic>
        <p:nvPicPr>
          <p:cNvPr id="116" name="Google Shape;116;p1"/>
          <p:cNvPicPr preferRelativeResize="0"/>
          <p:nvPr/>
        </p:nvPicPr>
        <p:blipFill>
          <a:blip r:embed="rId13">
            <a:alphaModFix/>
          </a:blip>
          <a:stretch>
            <a:fillRect/>
          </a:stretch>
        </p:blipFill>
        <p:spPr>
          <a:xfrm>
            <a:off x="10792313" y="24737525"/>
            <a:ext cx="5614850" cy="5411650"/>
          </a:xfrm>
          <a:prstGeom prst="rect">
            <a:avLst/>
          </a:prstGeom>
          <a:noFill/>
          <a:ln>
            <a:noFill/>
          </a:ln>
        </p:spPr>
      </p:pic>
      <p:pic>
        <p:nvPicPr>
          <p:cNvPr id="117" name="Google Shape;117;p1"/>
          <p:cNvPicPr preferRelativeResize="0"/>
          <p:nvPr/>
        </p:nvPicPr>
        <p:blipFill rotWithShape="1">
          <a:blip r:embed="rId14">
            <a:alphaModFix/>
          </a:blip>
          <a:srcRect b="12709" l="0" r="12709" t="0"/>
          <a:stretch/>
        </p:blipFill>
        <p:spPr>
          <a:xfrm>
            <a:off x="27333475" y="3721500"/>
            <a:ext cx="1717200" cy="1818600"/>
          </a:xfrm>
          <a:prstGeom prst="flowChartConnector">
            <a:avLst/>
          </a:prstGeom>
          <a:noFill/>
          <a:ln>
            <a:noFill/>
          </a:ln>
        </p:spPr>
      </p:pic>
      <p:pic>
        <p:nvPicPr>
          <p:cNvPr id="118" name="Google Shape;118;p1"/>
          <p:cNvPicPr preferRelativeResize="0"/>
          <p:nvPr/>
        </p:nvPicPr>
        <p:blipFill rotWithShape="1">
          <a:blip r:embed="rId15">
            <a:alphaModFix/>
          </a:blip>
          <a:srcRect b="10315" l="9838" r="9846" t="7420"/>
          <a:stretch/>
        </p:blipFill>
        <p:spPr>
          <a:xfrm>
            <a:off x="21916663" y="3708577"/>
            <a:ext cx="1809600" cy="1741500"/>
          </a:xfrm>
          <a:prstGeom prst="ellipse">
            <a:avLst/>
          </a:prstGeom>
          <a:noFill/>
          <a:ln>
            <a:noFill/>
          </a:ln>
        </p:spPr>
      </p:pic>
      <p:pic>
        <p:nvPicPr>
          <p:cNvPr id="119" name="Google Shape;119;p1"/>
          <p:cNvPicPr preferRelativeResize="0"/>
          <p:nvPr/>
        </p:nvPicPr>
        <p:blipFill>
          <a:blip r:embed="rId16">
            <a:alphaModFix/>
          </a:blip>
          <a:stretch>
            <a:fillRect/>
          </a:stretch>
        </p:blipFill>
        <p:spPr>
          <a:xfrm>
            <a:off x="11296625" y="22223870"/>
            <a:ext cx="4318450" cy="2249955"/>
          </a:xfrm>
          <a:prstGeom prst="rect">
            <a:avLst/>
          </a:prstGeom>
          <a:noFill/>
          <a:ln>
            <a:noFill/>
          </a:ln>
        </p:spPr>
      </p:pic>
      <p:pic>
        <p:nvPicPr>
          <p:cNvPr id="120" name="Google Shape;120;p1"/>
          <p:cNvPicPr preferRelativeResize="0"/>
          <p:nvPr/>
        </p:nvPicPr>
        <p:blipFill rotWithShape="1">
          <a:blip r:embed="rId17">
            <a:alphaModFix/>
          </a:blip>
          <a:srcRect b="0" l="2299" r="1878" t="0"/>
          <a:stretch/>
        </p:blipFill>
        <p:spPr>
          <a:xfrm>
            <a:off x="17257100" y="22378300"/>
            <a:ext cx="7104599" cy="3597075"/>
          </a:xfrm>
          <a:prstGeom prst="rect">
            <a:avLst/>
          </a:prstGeom>
          <a:noFill/>
          <a:ln>
            <a:noFill/>
          </a:ln>
        </p:spPr>
      </p:pic>
      <p:pic>
        <p:nvPicPr>
          <p:cNvPr descr="A diagram of a solar panel&#10;&#10;Description automatically generated" id="121" name="Google Shape;121;p1"/>
          <p:cNvPicPr preferRelativeResize="0"/>
          <p:nvPr/>
        </p:nvPicPr>
        <p:blipFill rotWithShape="1">
          <a:blip r:embed="rId18">
            <a:alphaModFix/>
          </a:blip>
          <a:srcRect b="626" l="0" r="0" t="0"/>
          <a:stretch/>
        </p:blipFill>
        <p:spPr>
          <a:xfrm>
            <a:off x="25079062" y="7393775"/>
            <a:ext cx="6874468" cy="4589025"/>
          </a:xfrm>
          <a:prstGeom prst="rect">
            <a:avLst/>
          </a:prstGeom>
          <a:noFill/>
          <a:ln>
            <a:noFill/>
          </a:ln>
        </p:spPr>
      </p:pic>
      <p:pic>
        <p:nvPicPr>
          <p:cNvPr id="122" name="Google Shape;122;p1"/>
          <p:cNvPicPr preferRelativeResize="0"/>
          <p:nvPr/>
        </p:nvPicPr>
        <p:blipFill rotWithShape="1">
          <a:blip r:embed="rId19">
            <a:alphaModFix/>
          </a:blip>
          <a:srcRect b="0" l="0" r="79" t="0"/>
          <a:stretch/>
        </p:blipFill>
        <p:spPr>
          <a:xfrm>
            <a:off x="10557250" y="14813650"/>
            <a:ext cx="14094901" cy="6693150"/>
          </a:xfrm>
          <a:prstGeom prst="rect">
            <a:avLst/>
          </a:prstGeom>
          <a:noFill/>
          <a:ln>
            <a:noFill/>
          </a:ln>
        </p:spPr>
      </p:pic>
      <p:pic>
        <p:nvPicPr>
          <p:cNvPr id="123" name="Google Shape;123;p1"/>
          <p:cNvPicPr preferRelativeResize="0"/>
          <p:nvPr/>
        </p:nvPicPr>
        <p:blipFill>
          <a:blip r:embed="rId20">
            <a:alphaModFix/>
          </a:blip>
          <a:stretch>
            <a:fillRect/>
          </a:stretch>
        </p:blipFill>
        <p:spPr>
          <a:xfrm>
            <a:off x="36087275" y="3797800"/>
            <a:ext cx="3170224" cy="2285188"/>
          </a:xfrm>
          <a:prstGeom prst="rect">
            <a:avLst/>
          </a:prstGeom>
          <a:noFill/>
          <a:ln>
            <a:noFill/>
          </a:ln>
        </p:spPr>
      </p:pic>
      <p:pic>
        <p:nvPicPr>
          <p:cNvPr id="124" name="Google Shape;124;p1"/>
          <p:cNvPicPr preferRelativeResize="0"/>
          <p:nvPr/>
        </p:nvPicPr>
        <p:blipFill rotWithShape="1">
          <a:blip r:embed="rId21">
            <a:alphaModFix/>
          </a:blip>
          <a:srcRect b="3773" l="3833" r="11905" t="3522"/>
          <a:stretch/>
        </p:blipFill>
        <p:spPr>
          <a:xfrm>
            <a:off x="11307200" y="8173824"/>
            <a:ext cx="7236700" cy="5321900"/>
          </a:xfrm>
          <a:prstGeom prst="rect">
            <a:avLst/>
          </a:prstGeom>
          <a:noFill/>
          <a:ln>
            <a:noFill/>
          </a:ln>
        </p:spPr>
      </p:pic>
      <p:sp>
        <p:nvSpPr>
          <p:cNvPr id="125" name="Google Shape;125;p1"/>
          <p:cNvSpPr txBox="1"/>
          <p:nvPr/>
        </p:nvSpPr>
        <p:spPr>
          <a:xfrm>
            <a:off x="23485925" y="13752275"/>
            <a:ext cx="462600" cy="34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p:txBody>
      </p:sp>
      <p:sp>
        <p:nvSpPr>
          <p:cNvPr id="126" name="Google Shape;126;p1"/>
          <p:cNvSpPr txBox="1"/>
          <p:nvPr/>
        </p:nvSpPr>
        <p:spPr>
          <a:xfrm>
            <a:off x="24033925" y="21249838"/>
            <a:ext cx="462600" cy="34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a:t>
            </a:r>
            <a:endParaRPr sz="1200">
              <a:solidFill>
                <a:schemeClr val="dk1"/>
              </a:solidFill>
              <a:latin typeface="Calibri"/>
              <a:ea typeface="Calibri"/>
              <a:cs typeface="Calibri"/>
              <a:sym typeface="Calibri"/>
            </a:endParaRPr>
          </a:p>
        </p:txBody>
      </p:sp>
      <p:sp>
        <p:nvSpPr>
          <p:cNvPr id="127" name="Google Shape;127;p1"/>
          <p:cNvSpPr txBox="1"/>
          <p:nvPr/>
        </p:nvSpPr>
        <p:spPr>
          <a:xfrm>
            <a:off x="24358425" y="29891863"/>
            <a:ext cx="4626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a:t>
            </a:r>
            <a:endParaRPr sz="1200">
              <a:solidFill>
                <a:schemeClr val="dk1"/>
              </a:solidFill>
              <a:latin typeface="Calibri"/>
              <a:ea typeface="Calibri"/>
              <a:cs typeface="Calibri"/>
              <a:sym typeface="Calibri"/>
            </a:endParaRPr>
          </a:p>
        </p:txBody>
      </p:sp>
      <p:sp>
        <p:nvSpPr>
          <p:cNvPr id="128" name="Google Shape;128;p1"/>
          <p:cNvSpPr txBox="1"/>
          <p:nvPr/>
        </p:nvSpPr>
        <p:spPr>
          <a:xfrm>
            <a:off x="25068424" y="6406825"/>
            <a:ext cx="14149500" cy="1033800"/>
          </a:xfrm>
          <a:prstGeom prst="rect">
            <a:avLst/>
          </a:prstGeom>
          <a:noFill/>
          <a:ln>
            <a:noFill/>
          </a:ln>
        </p:spPr>
        <p:txBody>
          <a:bodyPr anchorCtr="0" anchor="t" bIns="83800" lIns="83800" spcFirstLastPara="1" rIns="83800" wrap="square" tIns="83800">
            <a:noAutofit/>
          </a:bodyPr>
          <a:lstStyle/>
          <a:p>
            <a:pPr indent="0" lvl="0" marL="0" rtl="0" algn="l">
              <a:lnSpc>
                <a:spcPct val="115000"/>
              </a:lnSpc>
              <a:spcBef>
                <a:spcPts val="0"/>
              </a:spcBef>
              <a:spcAft>
                <a:spcPts val="0"/>
              </a:spcAft>
              <a:buSzPts val="1100"/>
              <a:buNone/>
            </a:pPr>
            <a:r>
              <a:rPr b="1" lang="en-US" sz="5000">
                <a:solidFill>
                  <a:srgbClr val="003366"/>
                </a:solidFill>
              </a:rPr>
              <a:t>Electrical Schematics: 1-Line and 3-Line</a:t>
            </a:r>
            <a:endParaRPr sz="1532">
              <a:solidFill>
                <a:srgbClr val="003366"/>
              </a:solidFill>
              <a:latin typeface="Oswald"/>
              <a:ea typeface="Oswald"/>
              <a:cs typeface="Oswald"/>
              <a:sym typeface="Oswald"/>
            </a:endParaRPr>
          </a:p>
        </p:txBody>
      </p:sp>
      <p:sp>
        <p:nvSpPr>
          <p:cNvPr id="129" name="Google Shape;129;p1"/>
          <p:cNvSpPr txBox="1"/>
          <p:nvPr/>
        </p:nvSpPr>
        <p:spPr>
          <a:xfrm>
            <a:off x="25068424" y="12090325"/>
            <a:ext cx="14149500" cy="1033800"/>
          </a:xfrm>
          <a:prstGeom prst="rect">
            <a:avLst/>
          </a:prstGeom>
          <a:noFill/>
          <a:ln>
            <a:noFill/>
          </a:ln>
        </p:spPr>
        <p:txBody>
          <a:bodyPr anchorCtr="0" anchor="t" bIns="83800" lIns="83800" spcFirstLastPara="1" rIns="83800" wrap="square" tIns="83800">
            <a:noAutofit/>
          </a:bodyPr>
          <a:lstStyle/>
          <a:p>
            <a:pPr indent="0" lvl="0" marL="0" rtl="0" algn="l">
              <a:lnSpc>
                <a:spcPct val="115000"/>
              </a:lnSpc>
              <a:spcBef>
                <a:spcPts val="0"/>
              </a:spcBef>
              <a:spcAft>
                <a:spcPts val="0"/>
              </a:spcAft>
              <a:buClr>
                <a:schemeClr val="dk1"/>
              </a:buClr>
              <a:buFont typeface="Arial"/>
              <a:buNone/>
            </a:pPr>
            <a:r>
              <a:rPr b="1" lang="en-US" sz="5000">
                <a:solidFill>
                  <a:srgbClr val="003366"/>
                </a:solidFill>
                <a:latin typeface="Roboto"/>
                <a:ea typeface="Roboto"/>
                <a:cs typeface="Roboto"/>
                <a:sym typeface="Roboto"/>
              </a:rPr>
              <a:t>Conclusion &amp; Results</a:t>
            </a:r>
            <a:endParaRPr sz="5000">
              <a:solidFill>
                <a:srgbClr val="003366"/>
              </a:solidFill>
              <a:latin typeface="Roboto"/>
              <a:ea typeface="Roboto"/>
              <a:cs typeface="Roboto"/>
              <a:sym typeface="Roboto"/>
            </a:endParaRPr>
          </a:p>
          <a:p>
            <a:pPr indent="0" lvl="0" marL="0" rtl="0" algn="l">
              <a:lnSpc>
                <a:spcPct val="115000"/>
              </a:lnSpc>
              <a:spcBef>
                <a:spcPts val="0"/>
              </a:spcBef>
              <a:spcAft>
                <a:spcPts val="0"/>
              </a:spcAft>
              <a:buSzPts val="1100"/>
              <a:buNone/>
            </a:pPr>
            <a:r>
              <a:t/>
            </a:r>
            <a:endParaRPr b="1" sz="5000">
              <a:solidFill>
                <a:srgbClr val="003366"/>
              </a:solidFill>
            </a:endParaRPr>
          </a:p>
        </p:txBody>
      </p:sp>
      <p:pic>
        <p:nvPicPr>
          <p:cNvPr id="130" name="Google Shape;130;p1"/>
          <p:cNvPicPr preferRelativeResize="0"/>
          <p:nvPr/>
        </p:nvPicPr>
        <p:blipFill rotWithShape="1">
          <a:blip r:embed="rId22">
            <a:alphaModFix/>
          </a:blip>
          <a:srcRect b="0" l="2199" r="1738" t="0"/>
          <a:stretch/>
        </p:blipFill>
        <p:spPr>
          <a:xfrm>
            <a:off x="33173675" y="21249850"/>
            <a:ext cx="6049675" cy="2850600"/>
          </a:xfrm>
          <a:prstGeom prst="rect">
            <a:avLst/>
          </a:prstGeom>
          <a:noFill/>
          <a:ln>
            <a:noFill/>
          </a:ln>
        </p:spPr>
      </p:pic>
      <p:pic>
        <p:nvPicPr>
          <p:cNvPr id="131" name="Google Shape;131;p1"/>
          <p:cNvPicPr preferRelativeResize="0"/>
          <p:nvPr/>
        </p:nvPicPr>
        <p:blipFill rotWithShape="1">
          <a:blip r:embed="rId23">
            <a:alphaModFix/>
          </a:blip>
          <a:srcRect b="0" l="2839" r="1548" t="0"/>
          <a:stretch/>
        </p:blipFill>
        <p:spPr>
          <a:xfrm>
            <a:off x="33173675" y="18236750"/>
            <a:ext cx="6049675" cy="2862875"/>
          </a:xfrm>
          <a:prstGeom prst="rect">
            <a:avLst/>
          </a:prstGeom>
          <a:noFill/>
          <a:ln>
            <a:noFill/>
          </a:ln>
        </p:spPr>
      </p:pic>
      <p:sp>
        <p:nvSpPr>
          <p:cNvPr id="132" name="Google Shape;132;p1"/>
          <p:cNvSpPr txBox="1"/>
          <p:nvPr/>
        </p:nvSpPr>
        <p:spPr>
          <a:xfrm>
            <a:off x="20204450" y="22223875"/>
            <a:ext cx="1239900" cy="273600"/>
          </a:xfrm>
          <a:prstGeom prst="rect">
            <a:avLst/>
          </a:prstGeom>
          <a:solidFill>
            <a:schemeClr val="lt1"/>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Annual Profile</a:t>
            </a:r>
            <a:endParaRPr b="1">
              <a:solidFill>
                <a:schemeClr val="dk1"/>
              </a:solidFill>
              <a:latin typeface="Calibri"/>
              <a:ea typeface="Calibri"/>
              <a:cs typeface="Calibri"/>
              <a:sym typeface="Calibri"/>
            </a:endParaRPr>
          </a:p>
        </p:txBody>
      </p:sp>
      <p:sp>
        <p:nvSpPr>
          <p:cNvPr id="133" name="Google Shape;133;p1"/>
          <p:cNvSpPr txBox="1"/>
          <p:nvPr/>
        </p:nvSpPr>
        <p:spPr>
          <a:xfrm rot="-5400000">
            <a:off x="15806438" y="24042577"/>
            <a:ext cx="2632800" cy="268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System Power Generated (kW) </a:t>
            </a:r>
            <a:endParaRPr b="1">
              <a:solidFill>
                <a:schemeClr val="dk1"/>
              </a:solidFill>
              <a:latin typeface="Calibri"/>
              <a:ea typeface="Calibri"/>
              <a:cs typeface="Calibri"/>
              <a:sym typeface="Calibri"/>
            </a:endParaRPr>
          </a:p>
        </p:txBody>
      </p:sp>
      <p:sp>
        <p:nvSpPr>
          <p:cNvPr id="134" name="Google Shape;134;p1"/>
          <p:cNvSpPr txBox="1"/>
          <p:nvPr/>
        </p:nvSpPr>
        <p:spPr>
          <a:xfrm rot="5400000">
            <a:off x="22881475" y="24067338"/>
            <a:ext cx="3298200" cy="219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Energy Charge with System (year 1 hourly)</a:t>
            </a:r>
            <a:endParaRPr b="1">
              <a:solidFill>
                <a:schemeClr val="dk1"/>
              </a:solidFill>
              <a:latin typeface="Calibri"/>
              <a:ea typeface="Calibri"/>
              <a:cs typeface="Calibri"/>
              <a:sym typeface="Calibri"/>
            </a:endParaRPr>
          </a:p>
        </p:txBody>
      </p:sp>
      <p:pic>
        <p:nvPicPr>
          <p:cNvPr id="135" name="Google Shape;135;p1"/>
          <p:cNvPicPr preferRelativeResize="0"/>
          <p:nvPr/>
        </p:nvPicPr>
        <p:blipFill rotWithShape="1">
          <a:blip r:embed="rId24">
            <a:alphaModFix/>
          </a:blip>
          <a:srcRect b="1433" l="621" r="710" t="1685"/>
          <a:stretch/>
        </p:blipFill>
        <p:spPr>
          <a:xfrm>
            <a:off x="31953525" y="7393775"/>
            <a:ext cx="7303976" cy="4589025"/>
          </a:xfrm>
          <a:prstGeom prst="rect">
            <a:avLst/>
          </a:prstGeom>
          <a:noFill/>
          <a:ln>
            <a:noFill/>
          </a:ln>
        </p:spPr>
      </p:pic>
      <p:pic>
        <p:nvPicPr>
          <p:cNvPr id="136" name="Google Shape;136;p1"/>
          <p:cNvPicPr preferRelativeResize="0"/>
          <p:nvPr/>
        </p:nvPicPr>
        <p:blipFill>
          <a:blip r:embed="rId25">
            <a:alphaModFix/>
          </a:blip>
          <a:stretch>
            <a:fillRect/>
          </a:stretch>
        </p:blipFill>
        <p:spPr>
          <a:xfrm>
            <a:off x="25127200" y="21233373"/>
            <a:ext cx="3803201" cy="2877003"/>
          </a:xfrm>
          <a:prstGeom prst="rect">
            <a:avLst/>
          </a:prstGeom>
          <a:noFill/>
          <a:ln>
            <a:noFill/>
          </a:ln>
        </p:spPr>
      </p:pic>
      <p:pic>
        <p:nvPicPr>
          <p:cNvPr id="137" name="Google Shape;137;p1"/>
          <p:cNvPicPr preferRelativeResize="0"/>
          <p:nvPr/>
        </p:nvPicPr>
        <p:blipFill>
          <a:blip r:embed="rId26">
            <a:alphaModFix/>
          </a:blip>
          <a:stretch>
            <a:fillRect/>
          </a:stretch>
        </p:blipFill>
        <p:spPr>
          <a:xfrm>
            <a:off x="25127200" y="18208600"/>
            <a:ext cx="3803199" cy="2862875"/>
          </a:xfrm>
          <a:prstGeom prst="rect">
            <a:avLst/>
          </a:prstGeom>
          <a:noFill/>
          <a:ln>
            <a:noFill/>
          </a:ln>
        </p:spPr>
      </p:pic>
      <p:pic>
        <p:nvPicPr>
          <p:cNvPr id="138" name="Google Shape;138;p1"/>
          <p:cNvPicPr preferRelativeResize="0"/>
          <p:nvPr/>
        </p:nvPicPr>
        <p:blipFill>
          <a:blip r:embed="rId27">
            <a:alphaModFix/>
          </a:blip>
          <a:stretch>
            <a:fillRect/>
          </a:stretch>
        </p:blipFill>
        <p:spPr>
          <a:xfrm>
            <a:off x="29132475" y="21249850"/>
            <a:ext cx="3839126" cy="2850601"/>
          </a:xfrm>
          <a:prstGeom prst="rect">
            <a:avLst/>
          </a:prstGeom>
          <a:noFill/>
          <a:ln>
            <a:noFill/>
          </a:ln>
        </p:spPr>
      </p:pic>
      <p:pic>
        <p:nvPicPr>
          <p:cNvPr id="139" name="Google Shape;139;p1"/>
          <p:cNvPicPr preferRelativeResize="0"/>
          <p:nvPr/>
        </p:nvPicPr>
        <p:blipFill>
          <a:blip r:embed="rId28">
            <a:alphaModFix/>
          </a:blip>
          <a:stretch>
            <a:fillRect/>
          </a:stretch>
        </p:blipFill>
        <p:spPr>
          <a:xfrm>
            <a:off x="29132475" y="18217825"/>
            <a:ext cx="3839125" cy="2850600"/>
          </a:xfrm>
          <a:prstGeom prst="rect">
            <a:avLst/>
          </a:prstGeom>
          <a:noFill/>
          <a:ln>
            <a:noFill/>
          </a:ln>
        </p:spPr>
      </p:pic>
      <p:sp>
        <p:nvSpPr>
          <p:cNvPr id="140" name="Google Shape;140;p1"/>
          <p:cNvSpPr txBox="1"/>
          <p:nvPr/>
        </p:nvSpPr>
        <p:spPr>
          <a:xfrm>
            <a:off x="38710000" y="11572363"/>
            <a:ext cx="57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a:t>
            </a: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